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558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3346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29112" y="1122953"/>
            <a:ext cx="5399776" cy="1703813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9112" y="2879190"/>
            <a:ext cx="5399776" cy="58322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00"/>
            </a:lvl1pPr>
            <a:lvl2pPr marL="0" indent="0" algn="ctr">
              <a:spcBef>
                <a:spcPts val="0"/>
              </a:spcBef>
              <a:buSzTx/>
              <a:buNone/>
              <a:defRPr sz="2000"/>
            </a:lvl2pPr>
            <a:lvl3pPr marL="0" indent="0" algn="ctr">
              <a:spcBef>
                <a:spcPts val="0"/>
              </a:spcBef>
              <a:buSzTx/>
              <a:buNone/>
              <a:defRPr sz="2000"/>
            </a:lvl3pPr>
            <a:lvl4pPr marL="0" indent="0" algn="ctr">
              <a:spcBef>
                <a:spcPts val="0"/>
              </a:spcBef>
              <a:buSzTx/>
              <a:buNone/>
              <a:defRPr sz="2000"/>
            </a:lvl4pPr>
            <a:lvl5pPr marL="0" indent="0" algn="ctr">
              <a:spcBef>
                <a:spcPts val="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729112" y="3560715"/>
            <a:ext cx="5399776" cy="2413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729112" y="2467777"/>
            <a:ext cx="5399776" cy="33789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416319" y="277600"/>
            <a:ext cx="7690638" cy="513109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910788" y="426773"/>
            <a:ext cx="5032801" cy="33569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729112" y="3744203"/>
            <a:ext cx="5399776" cy="73395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9112" y="4484706"/>
            <a:ext cx="5399776" cy="58322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00"/>
            </a:lvl1pPr>
            <a:lvl2pPr marL="0" indent="0" algn="ctr">
              <a:spcBef>
                <a:spcPts val="0"/>
              </a:spcBef>
              <a:buSzTx/>
              <a:buNone/>
              <a:defRPr sz="2000"/>
            </a:lvl2pPr>
            <a:lvl3pPr marL="0" indent="0" algn="ctr">
              <a:spcBef>
                <a:spcPts val="0"/>
              </a:spcBef>
              <a:buSzTx/>
              <a:buNone/>
              <a:defRPr sz="2000"/>
            </a:lvl3pPr>
            <a:lvl4pPr marL="0" indent="0" algn="ctr">
              <a:spcBef>
                <a:spcPts val="0"/>
              </a:spcBef>
              <a:buSzTx/>
              <a:buNone/>
              <a:defRPr sz="2000"/>
            </a:lvl4pPr>
            <a:lvl5pPr marL="0" indent="0" algn="ctr">
              <a:spcBef>
                <a:spcPts val="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729112" y="1942093"/>
            <a:ext cx="5399776" cy="170381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1241894" y="594334"/>
            <a:ext cx="6399128" cy="426608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565284" y="605256"/>
            <a:ext cx="2752313" cy="2057682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65284" y="2715362"/>
            <a:ext cx="2752313" cy="212321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000"/>
            </a:lvl1pPr>
            <a:lvl2pPr marL="0" indent="0" algn="ctr">
              <a:spcBef>
                <a:spcPts val="0"/>
              </a:spcBef>
              <a:buSzTx/>
              <a:buNone/>
              <a:defRPr sz="2000"/>
            </a:lvl2pPr>
            <a:lvl3pPr marL="0" indent="0" algn="ctr">
              <a:spcBef>
                <a:spcPts val="0"/>
              </a:spcBef>
              <a:buSzTx/>
              <a:buNone/>
              <a:defRPr sz="2000"/>
            </a:lvl3pPr>
            <a:lvl4pPr marL="0" indent="0" algn="ctr">
              <a:spcBef>
                <a:spcPts val="0"/>
              </a:spcBef>
              <a:buSzTx/>
              <a:buNone/>
              <a:defRPr sz="2000"/>
            </a:lvl4pPr>
            <a:lvl5pPr marL="0" indent="0" algn="ctr">
              <a:spcBef>
                <a:spcPts val="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565284" y="1614437"/>
            <a:ext cx="5727432" cy="324379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2182268" y="1612252"/>
            <a:ext cx="4865696" cy="32437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65284" y="1614437"/>
            <a:ext cx="2752313" cy="3243798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1800"/>
              </a:spcBef>
              <a:defRPr sz="1400"/>
            </a:lvl1pPr>
            <a:lvl2pPr marL="514350" indent="-171450">
              <a:spcBef>
                <a:spcPts val="1800"/>
              </a:spcBef>
              <a:defRPr sz="1400"/>
            </a:lvl2pPr>
            <a:lvl3pPr marL="857250" indent="-171450">
              <a:spcBef>
                <a:spcPts val="1800"/>
              </a:spcBef>
              <a:defRPr sz="1400"/>
            </a:lvl3pPr>
            <a:lvl4pPr marL="1200150" indent="-171450">
              <a:spcBef>
                <a:spcPts val="1800"/>
              </a:spcBef>
              <a:defRPr sz="1400"/>
            </a:lvl4pPr>
            <a:lvl5pPr marL="1543050" indent="-171450">
              <a:spcBef>
                <a:spcPts val="1800"/>
              </a:spcBef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38200" y="5074487"/>
            <a:ext cx="178105" cy="17942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3520743" y="2872637"/>
            <a:ext cx="3124215" cy="20838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3429000" y="736318"/>
            <a:ext cx="3027544" cy="201836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151635" y="736318"/>
            <a:ext cx="6182874" cy="41219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565284" y="932912"/>
            <a:ext cx="5727432" cy="37221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65284" y="408662"/>
            <a:ext cx="5727432" cy="111403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338200" y="5074487"/>
            <a:ext cx="178105" cy="176480"/>
          </a:xfrm>
          <a:prstGeom prst="rect">
            <a:avLst/>
          </a:prstGeom>
          <a:ln w="3175">
            <a:miter lim="400000"/>
          </a:ln>
        </p:spPr>
        <p:txBody>
          <a:bodyPr wrap="none" lIns="26212" tIns="26212" rIns="26212" bIns="26212">
            <a:spAutoFit/>
          </a:bodyPr>
          <a:lstStyle>
            <a:lvl1pPr>
              <a:defRPr sz="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3346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2222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667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1112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5557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0002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4447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8892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3337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3778250" marR="0" indent="-222250" algn="l" defTabSz="334697" rtl="0" latinLnBrk="0">
        <a:lnSpc>
          <a:spcPct val="100000"/>
        </a:lnSpc>
        <a:spcBef>
          <a:spcPts val="2400"/>
        </a:spcBef>
        <a:spcAft>
          <a:spcPts val="0"/>
        </a:spcAft>
        <a:buClrTx/>
        <a:buSzPct val="145000"/>
        <a:buFontTx/>
        <a:buChar char="•"/>
        <a:tabLst/>
        <a:defRPr sz="16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334697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-5985" y="3974671"/>
            <a:ext cx="6869970" cy="1673283"/>
          </a:xfrm>
          <a:prstGeom prst="rect">
            <a:avLst/>
          </a:prstGeom>
          <a:solidFill>
            <a:srgbClr val="E9483E"/>
          </a:solidFill>
          <a:ln w="3175">
            <a:miter lim="400000"/>
          </a:ln>
        </p:spPr>
        <p:txBody>
          <a:bodyPr lIns="26212" tIns="26212" rIns="26212" bIns="26212" anchor="ctr"/>
          <a:lstStyle/>
          <a:p>
            <a:pPr>
              <a:defRPr sz="11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0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1126" t="12810" b="12810"/>
          <a:stretch>
            <a:fillRect/>
          </a:stretch>
        </p:blipFill>
        <p:spPr>
          <a:xfrm>
            <a:off x="45562" y="549406"/>
            <a:ext cx="6766837" cy="2865719"/>
          </a:xfrm>
          <a:prstGeom prst="rect">
            <a:avLst/>
          </a:prstGeom>
          <a:ln w="3175">
            <a:miter lim="400000"/>
          </a:ln>
        </p:spPr>
      </p:pic>
      <p:sp>
        <p:nvSpPr>
          <p:cNvPr id="121" name="www.basisonline.org.uk"/>
          <p:cNvSpPr txBox="1"/>
          <p:nvPr/>
        </p:nvSpPr>
        <p:spPr>
          <a:xfrm>
            <a:off x="486292" y="4382656"/>
            <a:ext cx="5885416" cy="686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>
            <a:spAutoFit/>
          </a:bodyPr>
          <a:lstStyle/>
          <a:p>
            <a:pPr>
              <a:defRPr sz="400">
                <a:solidFill>
                  <a:srgbClr val="FFFFFF"/>
                </a:solidFill>
              </a:defRPr>
            </a:pPr>
            <a:endParaRPr/>
          </a:p>
          <a:p>
            <a:pPr>
              <a:defRPr sz="3800">
                <a:solidFill>
                  <a:srgbClr val="FFFFFF"/>
                </a:solidFill>
              </a:defRPr>
            </a:pPr>
            <a:r>
              <a:t>www.basisonline.org.uk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traightforward, free and reliable information about baby sleep:…"/>
          <p:cNvSpPr/>
          <p:nvPr/>
        </p:nvSpPr>
        <p:spPr>
          <a:xfrm>
            <a:off x="-5985" y="2949069"/>
            <a:ext cx="6869970" cy="1693083"/>
          </a:xfrm>
          <a:prstGeom prst="rect">
            <a:avLst/>
          </a:prstGeom>
          <a:solidFill>
            <a:srgbClr val="E9483E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88900" tIns="88900" rIns="88900" bIns="88900" anchor="ctr"/>
          <a:lstStyle/>
          <a:p>
            <a:pPr>
              <a:spcAft>
                <a:spcPts val="600"/>
              </a:spcAft>
              <a:defRPr sz="2500">
                <a:solidFill>
                  <a:srgbClr val="FFFFFF"/>
                </a:solidFill>
              </a:defRPr>
            </a:pPr>
            <a:r>
              <a:rPr sz="2800" dirty="0"/>
              <a:t>Straightforward, </a:t>
            </a:r>
            <a:r>
              <a:rPr sz="2800" dirty="0" smtClean="0"/>
              <a:t>free</a:t>
            </a:r>
            <a:r>
              <a:rPr lang="en-GB" sz="2800" dirty="0" smtClean="0"/>
              <a:t>,</a:t>
            </a:r>
            <a:r>
              <a:rPr sz="2800" dirty="0" smtClean="0"/>
              <a:t> </a:t>
            </a:r>
            <a:r>
              <a:rPr sz="2800" dirty="0"/>
              <a:t>and reliable information about baby </a:t>
            </a:r>
            <a:r>
              <a:rPr sz="2800" dirty="0" smtClean="0"/>
              <a:t>sleep</a:t>
            </a:r>
            <a:r>
              <a:rPr lang="en-GB" sz="2800" dirty="0" smtClean="0"/>
              <a:t>;</a:t>
            </a:r>
            <a:endParaRPr sz="2800" dirty="0"/>
          </a:p>
          <a:p>
            <a:pPr>
              <a:defRPr sz="2500">
                <a:solidFill>
                  <a:srgbClr val="FFFFFF"/>
                </a:solidFill>
              </a:defRPr>
            </a:pPr>
            <a:r>
              <a:rPr sz="2600" i="1" dirty="0"/>
              <a:t>How</a:t>
            </a:r>
            <a:r>
              <a:rPr sz="2600" dirty="0"/>
              <a:t>, </a:t>
            </a:r>
            <a:r>
              <a:rPr sz="2600" i="1" dirty="0"/>
              <a:t>why</a:t>
            </a:r>
            <a:r>
              <a:rPr sz="2600" dirty="0"/>
              <a:t>, </a:t>
            </a:r>
            <a:r>
              <a:rPr sz="2600" i="1" dirty="0"/>
              <a:t>where</a:t>
            </a:r>
            <a:r>
              <a:rPr sz="2600" dirty="0"/>
              <a:t> and </a:t>
            </a:r>
            <a:r>
              <a:rPr sz="2600" i="1" dirty="0"/>
              <a:t>what</a:t>
            </a:r>
            <a:r>
              <a:rPr sz="2600" dirty="0"/>
              <a:t> to think about.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563" t="16629" r="563" b="8991"/>
          <a:stretch>
            <a:fillRect/>
          </a:stretch>
        </p:blipFill>
        <p:spPr>
          <a:xfrm>
            <a:off x="208557" y="188751"/>
            <a:ext cx="6440921" cy="2727695"/>
          </a:xfrm>
          <a:prstGeom prst="rect">
            <a:avLst/>
          </a:prstGeom>
          <a:ln w="3175">
            <a:miter lim="400000"/>
          </a:ln>
        </p:spPr>
      </p:pic>
      <p:sp>
        <p:nvSpPr>
          <p:cNvPr id="125" name="www.basisonline.org.uk"/>
          <p:cNvSpPr txBox="1"/>
          <p:nvPr/>
        </p:nvSpPr>
        <p:spPr>
          <a:xfrm>
            <a:off x="486292" y="4674747"/>
            <a:ext cx="5885416" cy="6861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>
            <a:spAutoFit/>
          </a:bodyPr>
          <a:lstStyle/>
          <a:p>
            <a:pPr>
              <a:defRPr sz="400">
                <a:solidFill>
                  <a:srgbClr val="E9483E"/>
                </a:solidFill>
              </a:defRPr>
            </a:pPr>
            <a:endParaRPr/>
          </a:p>
          <a:p>
            <a:pPr>
              <a:defRPr sz="3800">
                <a:solidFill>
                  <a:srgbClr val="E9483E"/>
                </a:solidFill>
              </a:defRPr>
            </a:pPr>
            <a:r>
              <a:t>www.basisonline.org.uk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"/>
          <p:cNvSpPr/>
          <p:nvPr/>
        </p:nvSpPr>
        <p:spPr>
          <a:xfrm>
            <a:off x="-5985" y="4686776"/>
            <a:ext cx="6869970" cy="972849"/>
          </a:xfrm>
          <a:prstGeom prst="rect">
            <a:avLst/>
          </a:prstGeom>
          <a:solidFill>
            <a:srgbClr val="E9483E"/>
          </a:solidFill>
          <a:ln w="3175">
            <a:miter lim="400000"/>
          </a:ln>
        </p:spPr>
        <p:txBody>
          <a:bodyPr lIns="26212" tIns="26212" rIns="26212" bIns="26212" anchor="ctr"/>
          <a:lstStyle/>
          <a:p>
            <a:pPr>
              <a:defRPr sz="11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128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1126" t="12810" b="12810"/>
          <a:stretch>
            <a:fillRect/>
          </a:stretch>
        </p:blipFill>
        <p:spPr>
          <a:xfrm>
            <a:off x="45562" y="1641943"/>
            <a:ext cx="6766837" cy="2865719"/>
          </a:xfrm>
          <a:prstGeom prst="rect">
            <a:avLst/>
          </a:prstGeom>
          <a:ln w="3175">
            <a:miter lim="400000"/>
          </a:ln>
        </p:spPr>
      </p:pic>
      <p:sp>
        <p:nvSpPr>
          <p:cNvPr id="129" name="www.basisonline.org.uk"/>
          <p:cNvSpPr txBox="1"/>
          <p:nvPr/>
        </p:nvSpPr>
        <p:spPr>
          <a:xfrm>
            <a:off x="486292" y="4721202"/>
            <a:ext cx="5885416" cy="6861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>
            <a:spAutoFit/>
          </a:bodyPr>
          <a:lstStyle/>
          <a:p>
            <a:pPr>
              <a:defRPr sz="400">
                <a:solidFill>
                  <a:srgbClr val="FFFFFF"/>
                </a:solidFill>
              </a:defRPr>
            </a:pPr>
            <a:endParaRPr/>
          </a:p>
          <a:p>
            <a:pPr>
              <a:defRPr sz="3800">
                <a:solidFill>
                  <a:srgbClr val="FFFFFF"/>
                </a:solidFill>
              </a:defRPr>
            </a:pPr>
            <a:r>
              <a:t>www.basisonline.org.uk</a:t>
            </a:r>
          </a:p>
        </p:txBody>
      </p:sp>
      <p:sp>
        <p:nvSpPr>
          <p:cNvPr id="130" name="Free, reliable info about babies’ sleep"/>
          <p:cNvSpPr/>
          <p:nvPr/>
        </p:nvSpPr>
        <p:spPr>
          <a:xfrm>
            <a:off x="1366251" y="170169"/>
            <a:ext cx="5253030" cy="1876611"/>
          </a:xfrm>
          <a:prstGeom prst="wedgeEllipseCallout">
            <a:avLst>
              <a:gd name="adj1" fmla="val 17459"/>
              <a:gd name="adj2" fmla="val 58201"/>
            </a:avLst>
          </a:prstGeom>
          <a:solidFill>
            <a:srgbClr val="F07E88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212" tIns="26212" rIns="26212" bIns="26212" anchor="ctr"/>
          <a:lstStyle>
            <a:lvl1pPr>
              <a:defRPr sz="34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>
              <a:lnSpc>
                <a:spcPts val="3500"/>
              </a:lnSpc>
            </a:pPr>
            <a:r>
              <a:rPr dirty="0"/>
              <a:t>Free, reliable info about babies’ sleep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212" tIns="26212" rIns="26212" bIns="26212" numCol="1" spcCol="38100" rtlCol="0" anchor="ctr">
        <a:spAutoFit/>
      </a:bodyPr>
      <a:lstStyle>
        <a:defPPr marL="0" marR="0" indent="0" algn="ctr" defTabSz="334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212" tIns="26212" rIns="26212" bIns="26212" numCol="1" spcCol="38100" rtlCol="0" anchor="ctr">
        <a:spAutoFit/>
      </a:bodyPr>
      <a:lstStyle>
        <a:defPPr marL="0" marR="0" indent="0" algn="ctr" defTabSz="334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212" tIns="26212" rIns="26212" bIns="26212" numCol="1" spcCol="38100" rtlCol="0" anchor="ctr">
        <a:spAutoFit/>
      </a:bodyPr>
      <a:lstStyle>
        <a:defPPr marL="0" marR="0" indent="0" algn="ctr" defTabSz="334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6212" tIns="26212" rIns="26212" bIns="26212" numCol="1" spcCol="38100" rtlCol="0" anchor="ctr">
        <a:spAutoFit/>
      </a:bodyPr>
      <a:lstStyle>
        <a:defPPr marL="0" marR="0" indent="0" algn="ctr" defTabSz="3346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Custom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CHARLOTTE</dc:creator>
  <cp:lastModifiedBy>RUSSELL, CHARLOTTE</cp:lastModifiedBy>
  <cp:revision>1</cp:revision>
  <dcterms:modified xsi:type="dcterms:W3CDTF">2019-11-22T14:53:57Z</dcterms:modified>
</cp:coreProperties>
</file>